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8" r:id="rId6"/>
    <p:sldId id="269" r:id="rId7"/>
    <p:sldId id="262" r:id="rId8"/>
    <p:sldId id="263" r:id="rId9"/>
    <p:sldId id="270" r:id="rId10"/>
    <p:sldId id="264" r:id="rId11"/>
    <p:sldId id="265" r:id="rId12"/>
    <p:sldId id="266" r:id="rId13"/>
    <p:sldId id="267" r:id="rId14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6E205-CFC5-48A0-9905-A24F95829B5E}" type="datetimeFigureOut">
              <a:rPr lang="ca-ES" smtClean="0"/>
              <a:t>22/10/2019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C5AF-E254-4E76-93A0-E5852ADCE5C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614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3DFD7-37D7-47AD-8A87-C02BC1BA5949}" type="datetimeFigureOut">
              <a:rPr lang="es-ES" smtClean="0"/>
              <a:pPr/>
              <a:t>22/10/2019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C116-BFD5-44DD-9675-2BECFB5F58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97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085F4D-447A-0B4E-9F60-B98F30DF010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4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tgeWord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5301208"/>
            <a:ext cx="3742267" cy="1003300"/>
          </a:xfrm>
          <a:prstGeom prst="rect">
            <a:avLst/>
          </a:prstGeom>
        </p:spPr>
      </p:pic>
      <p:pic>
        <p:nvPicPr>
          <p:cNvPr id="4" name="Imagen 3" descr="PeupagGeneral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1" y="5373216"/>
            <a:ext cx="6045200" cy="1003300"/>
          </a:xfrm>
          <a:prstGeom prst="rect">
            <a:avLst/>
          </a:prstGeom>
        </p:spPr>
      </p:pic>
      <p:pic>
        <p:nvPicPr>
          <p:cNvPr id="12" name="Imagen 11" descr="Decoracioppp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50" y="0"/>
            <a:ext cx="4792133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1B2CE-8FD9-452E-8E7F-D506EDF61FC0}" type="datetimeFigureOut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22/10/2019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CEBB1-330D-48F6-8408-69FDDEC3A384}" type="slidenum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6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268B64-83B0-4B0F-805A-29637E96A8EC}" type="datetimeFigureOut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22/10/2019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E8B64-12A1-4317-8C47-84DFC94519FD}" type="slidenum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6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66CD00-C949-4A94-A3C7-1F31862DFA8A}" type="slidenum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7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1424" y="54868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Calibri"/>
                <a:cs typeface="Calibri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400" b="1" u="sng" dirty="0"/>
              <a:t>1.TÍTOL DEL APARTAT</a:t>
            </a:r>
            <a:r>
              <a:rPr lang="es-ES" sz="2400" i="1" u="sng" dirty="0"/>
              <a:t/>
            </a:r>
            <a:br>
              <a:rPr lang="es-ES" sz="2400" i="1" u="sng" dirty="0"/>
            </a:br>
            <a:endParaRPr lang="es-ES" sz="2400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1424" y="1628800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1 Título"/>
          <p:cNvSpPr txBox="1">
            <a:spLocks/>
          </p:cNvSpPr>
          <p:nvPr userDrawn="1"/>
        </p:nvSpPr>
        <p:spPr>
          <a:xfrm>
            <a:off x="1871531" y="1700808"/>
            <a:ext cx="10561173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963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E86C5-F380-4EDE-9F0B-5B3181305DDB}" type="datetimeFigureOut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22/10/2019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37A72-89BB-4666-89D4-2043DDEFCE42}" type="slidenum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5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3903FC-E6DA-475A-8F7A-0FFDF8014D30}" type="datetimeFigureOut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22/10/2019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846F4-4D10-47C8-88EA-CA2103C9B831}" type="slidenum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4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03436-43D2-4537-9B2C-98B2BF805B03}" type="datetimeFigureOut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22/10/2019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57CDF-D035-4FD5-A06F-F3186CA067CE}" type="slidenum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6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4158E-4038-48B8-A249-209EE7048BC9}" type="datetimeFigureOut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22/10/2019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C1167-8252-47F7-ABFF-082710EA5A70}" type="slidenum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B46B36-8400-44D5-974A-C2417C1037A7}" type="datetimeFigureOut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22/10/2019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89593-3495-4116-BF80-FF117E1D2DA6}" type="slidenum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0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6BA63-6D3A-4E28-B4F5-C045F538DF9C}" type="datetimeFigureOut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22/10/2019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71995-0361-4C3E-B4FA-A53398815070}" type="slidenum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4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17065-E057-4816-BB7A-541E9BCA8145}" type="datetimeFigureOut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22/10/2019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046D4-E0BA-41C2-A347-1297617C9642}" type="slidenum">
              <a:rPr lang="es-E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5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0 Imagen" descr="forma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325"/>
            <a:ext cx="6223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 descr="forma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2" y="6391276"/>
            <a:ext cx="5632449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Decoracioppp2.pd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67" y="0"/>
            <a:ext cx="4792133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2452688" y="1428751"/>
            <a:ext cx="7772400" cy="37433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s-ES" sz="3600" i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" name="5 Título"/>
          <p:cNvSpPr txBox="1">
            <a:spLocks/>
          </p:cNvSpPr>
          <p:nvPr/>
        </p:nvSpPr>
        <p:spPr>
          <a:xfrm>
            <a:off x="1775520" y="908721"/>
            <a:ext cx="8160890" cy="380045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ca-ES" dirty="0">
                <a:solidFill>
                  <a:prstClr val="black"/>
                </a:solidFill>
                <a:latin typeface="Calibri"/>
              </a:rPr>
              <a:t>               </a:t>
            </a:r>
            <a:endParaRPr lang="ca-ES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defRPr/>
            </a:pPr>
            <a:endParaRPr lang="ca-ES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defRPr/>
            </a:pPr>
            <a:endParaRPr lang="ca-ES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ca-ES" b="1" dirty="0" smtClean="0">
                <a:solidFill>
                  <a:prstClr val="black"/>
                </a:solidFill>
                <a:latin typeface="Calibri"/>
              </a:rPr>
              <a:t>FEM + SOSTENIBLE L’ESCOLA!!!</a:t>
            </a:r>
            <a:endParaRPr lang="es-E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6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MANTENIR LES ZONES ENJARDINADES DE L’ESCOLA</a:t>
            </a:r>
            <a:endParaRPr lang="ca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endParaRPr lang="ca-ES" sz="1800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ca-ES" sz="1800" b="1" u="sng" dirty="0" smtClean="0"/>
              <a:t>Festes de la tardor i primavera</a:t>
            </a:r>
          </a:p>
          <a:p>
            <a:pPr marL="342900" indent="-342900"/>
            <a:endParaRPr lang="ca-ES" sz="1800" b="1" u="sng" dirty="0" smtClean="0"/>
          </a:p>
          <a:p>
            <a:pPr marL="342900" indent="-342900"/>
            <a:endParaRPr lang="ca-ES" sz="1800" b="1" u="sng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ca-ES" sz="1800" b="1" u="sng" dirty="0" smtClean="0"/>
              <a:t>Mantenir adequadament les zones enjardinades i testos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a-ES" sz="1800" dirty="0" smtClean="0"/>
              <a:t>Les monitores de pati se’n faran càrrec</a:t>
            </a:r>
          </a:p>
          <a:p>
            <a:pPr marL="1200150" lvl="1" indent="-457200">
              <a:buNone/>
            </a:pPr>
            <a:endParaRPr lang="ca-ES" sz="1800" dirty="0" smtClean="0"/>
          </a:p>
          <a:p>
            <a:pPr marL="1200150" lvl="1" indent="-457200">
              <a:buNone/>
            </a:pPr>
            <a:endParaRPr lang="ca-ES" sz="18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ca-ES" sz="1800" b="1" u="sng" dirty="0" smtClean="0"/>
              <a:t>Sol·licitar compost,  </a:t>
            </a:r>
            <a:r>
              <a:rPr lang="ca-ES" sz="1800" b="1" u="sng" dirty="0" err="1" smtClean="0"/>
              <a:t>mulch</a:t>
            </a:r>
            <a:r>
              <a:rPr lang="ca-ES" sz="1800" b="1" u="sng" dirty="0" smtClean="0"/>
              <a:t> i plantes aromàtiques al Viver Tres Pins</a:t>
            </a:r>
          </a:p>
          <a:p>
            <a:pPr marL="342900" indent="-342900">
              <a:buFont typeface="+mj-lt"/>
              <a:buAutoNum type="arabicPeriod"/>
            </a:pPr>
            <a:endParaRPr lang="ca-ES" sz="1800" u="sng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a-ES" sz="1800" dirty="0"/>
          </a:p>
          <a:p>
            <a:pPr marL="228600" indent="-228600">
              <a:buFont typeface="+mj-lt"/>
              <a:buAutoNum type="arabicPeriod"/>
            </a:pPr>
            <a:endParaRPr lang="ca-ES" sz="400" dirty="0" smtClean="0"/>
          </a:p>
          <a:p>
            <a:pPr marL="457200" indent="-457200">
              <a:buFont typeface="+mj-lt"/>
              <a:buAutoNum type="arabicPeriod"/>
            </a:pPr>
            <a:endParaRPr lang="ca-ES" sz="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400" dirty="0" smtClean="0"/>
          </a:p>
          <a:p>
            <a:pPr marL="342900" indent="-342900">
              <a:buFont typeface="+mj-lt"/>
              <a:buAutoNum type="arabicPeriod"/>
            </a:pP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41413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RECOLLIR LES AIGÜES PLUVIALS</a:t>
            </a:r>
            <a:endParaRPr lang="ca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ca-ES" sz="1800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ca-ES" sz="1800" b="1" u="sng" dirty="0" smtClean="0"/>
              <a:t>Recollir l’aigua de la pluja</a:t>
            </a:r>
          </a:p>
          <a:p>
            <a:pPr marL="342900" indent="-342900"/>
            <a:endParaRPr lang="ca-ES" sz="1800" b="1" u="sng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a-ES" sz="1800" dirty="0" smtClean="0"/>
              <a:t>Fer la infraestructura necessària </a:t>
            </a: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735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AUGMENTAR LA DIFUSIÓ DE LES ACTIVITATS D’E+S</a:t>
            </a:r>
            <a:endParaRPr lang="ca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ca-ES" sz="1800" u="sng" dirty="0" smtClean="0"/>
          </a:p>
          <a:p>
            <a:pPr marL="342900" indent="-342900">
              <a:buFont typeface="+mj-lt"/>
              <a:buAutoNum type="arabicPeriod"/>
            </a:pPr>
            <a:r>
              <a:rPr lang="ca-ES" sz="1800" b="1" u="sng" dirty="0" smtClean="0"/>
              <a:t>Crear un espai permanent a l’escola</a:t>
            </a:r>
            <a:r>
              <a:rPr lang="ca-ES" sz="1800" b="1" dirty="0" smtClean="0"/>
              <a:t> </a:t>
            </a:r>
            <a:r>
              <a:rPr lang="ca-ES" sz="1800" dirty="0" smtClean="0"/>
              <a:t>(Suro al costat del despatx de la direcció pedagògica)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a-ES" sz="1800" dirty="0" smtClean="0"/>
              <a:t>Penjar alguna foto de les sortides que tinguin relació amb el projecte.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a-ES" sz="1800" dirty="0" smtClean="0"/>
              <a:t>Penjar informacions d’interès </a:t>
            </a:r>
          </a:p>
          <a:p>
            <a:pPr marL="342900" indent="-342900">
              <a:buFont typeface="+mj-lt"/>
              <a:buAutoNum type="arabicPeriod"/>
            </a:pPr>
            <a:endParaRPr lang="ca-ES" sz="1800" u="sng" dirty="0" smtClean="0"/>
          </a:p>
          <a:p>
            <a:pPr marL="342900" indent="-342900">
              <a:buFont typeface="+mj-lt"/>
              <a:buAutoNum type="arabicPeriod"/>
            </a:pPr>
            <a:endParaRPr lang="ca-ES" sz="1800" u="sng" dirty="0" smtClean="0"/>
          </a:p>
          <a:p>
            <a:pPr marL="342900" indent="-342900">
              <a:buFont typeface="+mj-lt"/>
              <a:buAutoNum type="arabicPeriod"/>
            </a:pPr>
            <a:r>
              <a:rPr lang="ca-ES" sz="1800" b="1" u="sng" dirty="0" smtClean="0"/>
              <a:t>Publicar de forma periòdica notícies en el </a:t>
            </a:r>
            <a:r>
              <a:rPr lang="ca-ES" sz="1800" b="1" u="sng" dirty="0" err="1" smtClean="0"/>
              <a:t>blog</a:t>
            </a:r>
            <a:r>
              <a:rPr lang="ca-ES" sz="1800" b="1" u="sng" dirty="0" smtClean="0"/>
              <a:t> de l’escola</a:t>
            </a:r>
          </a:p>
          <a:p>
            <a:pPr marL="342900" indent="-342900">
              <a:buFont typeface="+mj-lt"/>
              <a:buAutoNum type="arabicPeriod"/>
            </a:pPr>
            <a:endParaRPr lang="ca-ES" sz="1800" b="1" u="sng" dirty="0" smtClean="0"/>
          </a:p>
          <a:p>
            <a:pPr marL="342900" indent="-342900">
              <a:buFont typeface="+mj-lt"/>
              <a:buAutoNum type="arabicPeriod"/>
            </a:pPr>
            <a:endParaRPr lang="ca-ES" sz="1800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ca-ES" sz="1800" b="1" u="sng" dirty="0" smtClean="0"/>
              <a:t>Publicar alguna de les activitats en el butlletí d’ E+S de l’Ajuntament de Barcelona</a:t>
            </a:r>
          </a:p>
          <a:p>
            <a:endParaRPr lang="ca-ES" sz="1800" u="sng" dirty="0" smtClean="0"/>
          </a:p>
          <a:p>
            <a:pPr marL="342900" indent="-342900">
              <a:buFont typeface="+mj-lt"/>
              <a:buAutoNum type="arabicPeriod"/>
            </a:pPr>
            <a:endParaRPr lang="ca-ES" sz="1800" u="sng" dirty="0"/>
          </a:p>
          <a:p>
            <a:pPr marL="342900" indent="-342900">
              <a:buFont typeface="+mj-lt"/>
              <a:buAutoNum type="arabicPeriod"/>
            </a:pPr>
            <a:endParaRPr lang="ca-ES" sz="1800" u="sng" dirty="0" smtClean="0"/>
          </a:p>
          <a:p>
            <a:pPr marL="342900" indent="-342900">
              <a:buFont typeface="+mj-lt"/>
              <a:buAutoNum type="arabicPeriod"/>
            </a:pPr>
            <a:endParaRPr lang="ca-ES" sz="1800" u="sng" dirty="0"/>
          </a:p>
          <a:p>
            <a:pPr marL="342900" indent="-342900">
              <a:buFont typeface="+mj-lt"/>
              <a:buAutoNum type="arabicPeriod"/>
            </a:pPr>
            <a:endParaRPr lang="ca-ES" sz="1800" u="sng" dirty="0" smtClean="0"/>
          </a:p>
          <a:p>
            <a:pPr marL="342900" indent="-342900">
              <a:buFont typeface="+mj-lt"/>
              <a:buAutoNum type="arabicPeriod"/>
            </a:pPr>
            <a:endParaRPr lang="ca-ES" sz="1800" u="sng" dirty="0"/>
          </a:p>
          <a:p>
            <a:pPr marL="342900" indent="-342900">
              <a:buFont typeface="+mj-lt"/>
              <a:buAutoNum type="arabicPeriod"/>
            </a:pPr>
            <a:endParaRPr lang="ca-ES" sz="1800" u="sng" dirty="0" smtClean="0"/>
          </a:p>
          <a:p>
            <a:pPr marL="342900" indent="-342900">
              <a:buFont typeface="+mj-lt"/>
              <a:buAutoNum type="arabicPeriod"/>
            </a:pPr>
            <a:endParaRPr lang="ca-ES" sz="1800" u="sng" dirty="0"/>
          </a:p>
          <a:p>
            <a:pPr marL="342900" indent="-342900">
              <a:buFont typeface="+mj-lt"/>
              <a:buAutoNum type="arabicPeriod"/>
            </a:pPr>
            <a:endParaRPr lang="ca-ES" sz="1800" u="sng" dirty="0"/>
          </a:p>
        </p:txBody>
      </p:sp>
    </p:spTree>
    <p:extLst>
      <p:ext uri="{BB962C8B-B14F-4D97-AF65-F5344CB8AC3E}">
        <p14:creationId xmlns:p14="http://schemas.microsoft.com/office/powerpoint/2010/main" val="35454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38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 smtClean="0"/>
              <a:t>OBJECTIUS GENERALS CURS 2019-20</a:t>
            </a:r>
            <a:endParaRPr lang="es-E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a-ES" sz="2800" dirty="0" smtClean="0"/>
              <a:t> Reduir i millorar la gestió de residus que es generen a l’escola</a:t>
            </a:r>
          </a:p>
          <a:p>
            <a:pPr marL="342900" indent="-342900">
              <a:buFont typeface="+mj-lt"/>
              <a:buAutoNum type="arabicPeriod"/>
            </a:pPr>
            <a:r>
              <a:rPr lang="ca-ES" sz="2800" dirty="0" smtClean="0"/>
              <a:t>Millorar l’hort a terra i les taules de cultiu</a:t>
            </a:r>
          </a:p>
          <a:p>
            <a:pPr marL="342900" indent="-342900">
              <a:buFont typeface="+mj-lt"/>
              <a:buAutoNum type="arabicPeriod"/>
            </a:pPr>
            <a:r>
              <a:rPr lang="ca-ES" sz="2800" dirty="0" smtClean="0"/>
              <a:t>Millorar la qualitat del compost</a:t>
            </a:r>
          </a:p>
          <a:p>
            <a:pPr marL="342900" indent="-342900">
              <a:buFont typeface="+mj-lt"/>
              <a:buAutoNum type="arabicPeriod"/>
            </a:pPr>
            <a:r>
              <a:rPr lang="ca-ES" sz="2800" dirty="0" smtClean="0"/>
              <a:t>Mantenir les zones enjardinades de l’escola</a:t>
            </a:r>
          </a:p>
          <a:p>
            <a:pPr marL="342900" indent="-342900">
              <a:buFont typeface="+mj-lt"/>
              <a:buAutoNum type="arabicPeriod"/>
            </a:pPr>
            <a:r>
              <a:rPr lang="ca-ES" sz="2800" dirty="0" smtClean="0"/>
              <a:t>Recollir les aigües pluvials</a:t>
            </a:r>
          </a:p>
          <a:p>
            <a:pPr marL="342900" indent="-342900">
              <a:buFont typeface="+mj-lt"/>
              <a:buAutoNum type="arabicPeriod"/>
            </a:pPr>
            <a:r>
              <a:rPr lang="ca-ES" sz="2800" dirty="0" smtClean="0"/>
              <a:t>Augmentar la difusió de les activitats realitzades</a:t>
            </a:r>
          </a:p>
          <a:p>
            <a:pPr marL="342900" indent="-342900">
              <a:buFont typeface="+mj-lt"/>
              <a:buAutoNum type="arabicPeriod"/>
            </a:pPr>
            <a:r>
              <a:rPr lang="ca-ES" sz="2800" dirty="0" smtClean="0"/>
              <a:t>Augmentar la participació de la comunitat educativa en el projecte</a:t>
            </a:r>
          </a:p>
          <a:p>
            <a:pPr marL="342900" indent="-342900">
              <a:buFont typeface="+mj-lt"/>
              <a:buAutoNum type="arabicPeriod"/>
            </a:pPr>
            <a:r>
              <a:rPr lang="ca-ES" sz="2800" dirty="0" smtClean="0"/>
              <a:t>Realitzar accions conjuntes amb altres col·lectius i entitats</a:t>
            </a:r>
          </a:p>
          <a:p>
            <a:pPr marL="342900" indent="-342900">
              <a:buFont typeface="+mj-lt"/>
              <a:buAutoNum type="arabicPeriod"/>
            </a:pPr>
            <a:endParaRPr lang="ca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5658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 smtClean="0"/>
              <a:t>REDUIR I MILLORAR LA GESTIÓ DE RESIDUS QUE ES GENEREN A L’ESCOLA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a-ES" sz="1800" b="1" u="sng" dirty="0" smtClean="0"/>
              <a:t>Disminuir l’ús de paper en les </a:t>
            </a:r>
            <a:r>
              <a:rPr lang="ca-ES" sz="1800" b="1" u="sng" dirty="0" err="1" smtClean="0"/>
              <a:t>información</a:t>
            </a:r>
            <a:r>
              <a:rPr lang="ca-ES" sz="1800" b="1" u="sng" dirty="0" smtClean="0"/>
              <a:t> a les famílies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a-ES" sz="1800" dirty="0" smtClean="0"/>
              <a:t>Fer ús del correu electrònic a les informacions generals a les famílies (circulars i menús)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Utilitzar l’agenda de l’alumne</a:t>
            </a:r>
          </a:p>
          <a:p>
            <a:pPr marL="342900" indent="-342900">
              <a:buFont typeface="+mj-lt"/>
              <a:buAutoNum type="arabicPeriod"/>
            </a:pPr>
            <a:r>
              <a:rPr lang="ca-ES" sz="1800" b="1" u="sng" dirty="0" smtClean="0"/>
              <a:t>Aconseguir un ús més sostenible del paper per part dels professionals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Reduir l’ús de la impressora: NO CAL IMPRIMIR-HO TOT!!!!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Imprimir per les dues cares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Utilitzar paper brut</a:t>
            </a:r>
          </a:p>
          <a:p>
            <a:pPr marL="342900" indent="-342900">
              <a:buFont typeface="+mj-lt"/>
              <a:buAutoNum type="arabicPeriod"/>
            </a:pPr>
            <a:r>
              <a:rPr lang="ca-ES" sz="1800" b="1" u="sng" dirty="0" smtClean="0"/>
              <a:t>Potenciar l’ús d’embolcalls sostenibles en els esmorzars i dinars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Continuar fent ús dels embolcalls sostenibles repartits en cursos anteriors per part dels alumnes i professionals del Centre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Repartir embolcalls als nous alumnes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Disminuir els recipients d’un sol ús per part del càtering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No fer servir gots de plàstic d’un sol ús: cafetera i dispensador d’aigua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ca-ES" sz="1800" dirty="0"/>
          </a:p>
          <a:p>
            <a:pPr marL="342900" indent="-342900">
              <a:buFont typeface="+mj-lt"/>
              <a:buAutoNum type="arabicPeriod"/>
            </a:pPr>
            <a:endParaRPr lang="ca-ES" sz="400" dirty="0" smtClean="0"/>
          </a:p>
          <a:p>
            <a:pPr lvl="1" indent="0">
              <a:buNone/>
            </a:pPr>
            <a:endParaRPr lang="ca-ES" sz="3200" dirty="0" smtClean="0"/>
          </a:p>
          <a:p>
            <a:pPr lvl="1" indent="0">
              <a:buNone/>
            </a:pPr>
            <a:r>
              <a:rPr lang="ca-ES" sz="1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99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solidFill>
                  <a:prstClr val="black"/>
                </a:solidFill>
              </a:rPr>
              <a:t>REDUIR I MILLORAR LA GESTIÓ DE RESIDUS QUE ES GENEREN A L’ESCOLA</a:t>
            </a:r>
            <a:endParaRPr lang="ca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ca-ES" sz="1800" b="1" u="sng" dirty="0"/>
              <a:t>Continuar la campanya l’escola diu </a:t>
            </a:r>
            <a:r>
              <a:rPr lang="ca-ES" sz="1800" b="1" u="sng" dirty="0" smtClean="0"/>
              <a:t>NO </a:t>
            </a:r>
            <a:r>
              <a:rPr lang="ca-ES" sz="1800" b="1" u="sng" dirty="0"/>
              <a:t>a </a:t>
            </a:r>
            <a:r>
              <a:rPr lang="ca-ES" sz="1800" b="1" u="sng" dirty="0" smtClean="0"/>
              <a:t>l’alumini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Informar a les famílies a les reunions generals de l’ús nociu de l’alumini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Continuar llençant l’alumini a la paperera vermella: SENSE MENJAR DINS!!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No fer ús de l’alumini en les activitats escolars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No fer ús de càpsules d’alumini a la cafetera </a:t>
            </a:r>
            <a:r>
              <a:rPr lang="ca-ES" sz="1800" dirty="0" err="1" smtClean="0"/>
              <a:t>Nespresso</a:t>
            </a:r>
            <a:r>
              <a:rPr lang="ca-ES" sz="1800" dirty="0" smtClean="0"/>
              <a:t> de l’office de l’escola. FER SERVIR CÀPSULES BIODEGRADABLES, QUE ES POGUIN LLENÇAR </a:t>
            </a:r>
            <a:r>
              <a:rPr lang="ca-ES" sz="1800" smtClean="0"/>
              <a:t>A </a:t>
            </a:r>
            <a:r>
              <a:rPr lang="ca-ES" sz="1800" smtClean="0"/>
              <a:t>L’ORGÀNICA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ca-ES" sz="1800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ca-ES" sz="1800" b="1" u="sng" dirty="0" smtClean="0"/>
              <a:t>Sol·licitar visites PVME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Divendres, 28 de Febrer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Dimarts, 9 de juny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ca-ES" sz="1800" dirty="0"/>
          </a:p>
          <a:p>
            <a:pPr marL="342900" indent="-342900">
              <a:buFont typeface="+mj-lt"/>
              <a:buAutoNum type="arabicPeriod" startAt="5"/>
            </a:pPr>
            <a:r>
              <a:rPr lang="ca-ES" sz="1800" b="1" u="sng" dirty="0" smtClean="0"/>
              <a:t>Visitar el Punt </a:t>
            </a:r>
            <a:r>
              <a:rPr lang="ca-ES" sz="1800" b="1" u="sng" dirty="0"/>
              <a:t>V</a:t>
            </a:r>
            <a:r>
              <a:rPr lang="ca-ES" sz="1800" b="1" u="sng" dirty="0" smtClean="0"/>
              <a:t>erd de Zona Franca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ca-ES" sz="1800" b="1" u="sng" dirty="0" smtClean="0"/>
              <a:t>Millorar la recollida selectiva de residus</a:t>
            </a:r>
            <a:endParaRPr lang="ca-ES" sz="1800" b="1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Millorar el bon ús de les papereres</a:t>
            </a:r>
          </a:p>
          <a:p>
            <a:pPr lvl="1" indent="0">
              <a:buNone/>
            </a:pPr>
            <a:endParaRPr lang="ca-ES" sz="1800" u="sng" dirty="0"/>
          </a:p>
          <a:p>
            <a:pPr lvl="1" indent="0">
              <a:buNone/>
            </a:pPr>
            <a:endParaRPr lang="ca-ES" sz="1800" u="sng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ca-ES" sz="1800" dirty="0" smtClean="0"/>
          </a:p>
          <a:p>
            <a:pPr marL="342900" indent="-342900">
              <a:buFont typeface="+mj-lt"/>
              <a:buAutoNum type="arabicPeriod" startAt="4"/>
            </a:pPr>
            <a:endParaRPr lang="ca-ES" sz="1800" u="sng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ca-ES" sz="1800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ca-ES" sz="3200" u="sng" dirty="0"/>
          </a:p>
          <a:p>
            <a:pPr marL="342900" indent="-342900">
              <a:buFont typeface="+mj-lt"/>
              <a:buAutoNum type="arabicPeriod" startAt="4"/>
            </a:pP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25883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QUÈ PODEM LLENÇAR AL CONTENIDOR DE PAPER I CARTRÓ?</a:t>
            </a:r>
            <a:endParaRPr lang="es-ES" b="1" dirty="0"/>
          </a:p>
        </p:txBody>
      </p:sp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</p:nvPr>
        </p:nvGraphicFramePr>
        <p:xfrm>
          <a:off x="911225" y="1628775"/>
          <a:ext cx="10972800" cy="1050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408">
                <a:tc>
                  <a:txBody>
                    <a:bodyPr/>
                    <a:lstStyle/>
                    <a:p>
                      <a:r>
                        <a:rPr lang="ca-ES" dirty="0" smtClean="0"/>
                        <a:t>                                         </a:t>
                      </a:r>
                      <a:r>
                        <a:rPr lang="ca-ES" sz="3600" dirty="0" smtClean="0">
                          <a:solidFill>
                            <a:srgbClr val="00B050"/>
                          </a:solidFill>
                        </a:rPr>
                        <a:t> SI</a:t>
                      </a:r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        FULLS                       DIARIS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                   CARTRÓ</a:t>
                      </a:r>
                      <a:endParaRPr lang="ca-E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r>
                        <a:rPr lang="ca-ES" dirty="0" smtClean="0"/>
                        <a:t>        </a:t>
                      </a:r>
                      <a:r>
                        <a:rPr lang="ca-ES" dirty="0" err="1" smtClean="0">
                          <a:solidFill>
                            <a:schemeClr val="tx1"/>
                          </a:solidFill>
                        </a:rPr>
                        <a:t>CARTULINES</a:t>
                      </a:r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                 REVISTES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dirty="0" smtClean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ca-ES" sz="3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ca-E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a-ES" sz="1800" dirty="0" smtClean="0">
                          <a:solidFill>
                            <a:schemeClr val="tx1"/>
                          </a:solidFill>
                        </a:rPr>
                        <a:t>PAPER PLASTIFICAT   PAPER DE CUINA   PAPER DE VÀTER</a:t>
                      </a: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a-ES" sz="1800" dirty="0" smtClean="0">
                          <a:solidFill>
                            <a:schemeClr val="tx1"/>
                          </a:solidFill>
                        </a:rPr>
                        <a:t>  PAPER BRUT                               PAPER D’ALUMINI</a:t>
                      </a: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425">
                <a:tc>
                  <a:txBody>
                    <a:bodyPr/>
                    <a:lstStyle/>
                    <a:p>
                      <a:r>
                        <a:rPr lang="ca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rc_mi" descr="http://images.clipartpanda.com/paper-clip-art-icon_of_office_papers_in_a_pile_0515-1007-3003-0812_SM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491" y="2632364"/>
            <a:ext cx="1453619" cy="133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7" descr="https://strikecat.files.wordpress.com/2012/11/13256805665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994" y="2701637"/>
            <a:ext cx="1439060" cy="128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barnacentre.es/media/image/noticias/web/57_Fot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0438" y="2590799"/>
            <a:ext cx="1690254" cy="138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conceitoeducacional.files.wordpress.com/2013/01/cartolin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3628" y="4752109"/>
            <a:ext cx="1689681" cy="113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www.cavallfort.cat/docroot/cavallfort/imgs/revistes/cavallfort/1201/1201-portada-g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9052" y="4502727"/>
            <a:ext cx="1159094" cy="153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www.impremtavalles.com/imatgesllocwebvalles/PAPERERIA%20IMPREMTA%20PLASATIFICATS%20260X25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1759" y="2507673"/>
            <a:ext cx="1348352" cy="131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" descr="https://lh6.googleusercontent.com/AcliR4GCiE9XU2fecVIma9YAH2L_dDKKCOLva42SOAwMbxZKRrtEvidJuhzHo9CbHptJe3r91I6hNvK9hDrFZhBQiWPYYY-ACfOKBQ57XKA4k1ICzDXtjKy-2Q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6846" y="2341419"/>
            <a:ext cx="1483736" cy="151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4" descr="http://blocs.xtec.cat/elsmicosilesmones/files/2011/12/paper-vater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66218" y="2549235"/>
            <a:ext cx="1537856" cy="126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rc_mi" descr="http://static.freepik.com/foto-gratis/textura-de-papel-salpicado--tenidos_19-11663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3368" y="4627417"/>
            <a:ext cx="1411432" cy="13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rc_mi" descr="http://guiagastronomika.diariovasco.com/noticias/fotos/275x/papel-aluminio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9387" y="4849090"/>
            <a:ext cx="1835813" cy="107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QUÈ PODEM LLENÇAR AL CONTENIDOR D’ENVASOS I PLÀSTIC?</a:t>
            </a:r>
            <a:endParaRPr lang="es-ES" b="1" dirty="0"/>
          </a:p>
        </p:txBody>
      </p:sp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</p:nvPr>
        </p:nvGraphicFramePr>
        <p:xfrm>
          <a:off x="911225" y="1628777"/>
          <a:ext cx="10972800" cy="683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5366">
                <a:tc>
                  <a:txBody>
                    <a:bodyPr/>
                    <a:lstStyle/>
                    <a:p>
                      <a:r>
                        <a:rPr lang="ca-ES" dirty="0" smtClean="0"/>
                        <a:t>                                         </a:t>
                      </a:r>
                      <a:r>
                        <a:rPr lang="ca-ES" sz="3600" dirty="0" smtClean="0">
                          <a:solidFill>
                            <a:srgbClr val="00B050"/>
                          </a:solidFill>
                        </a:rPr>
                        <a:t> SI</a:t>
                      </a:r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        BRICS                    BOSSES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                 LLAUNES</a:t>
                      </a:r>
                      <a:endParaRPr lang="ca-E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r>
                        <a:rPr lang="ca-ES" dirty="0" smtClean="0"/>
                        <a:t>  </a:t>
                      </a:r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POTS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DE PL</a:t>
                      </a:r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ÀSTIC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TAPS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DE PLÀSTIC     </a:t>
                      </a:r>
                      <a:r>
                        <a:rPr lang="ca-ES" baseline="0" dirty="0" err="1" smtClean="0">
                          <a:solidFill>
                            <a:schemeClr val="tx1"/>
                          </a:solidFill>
                        </a:rPr>
                        <a:t>POREXPAN</a:t>
                      </a:r>
                      <a:endParaRPr lang="ca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                                           I METÀL·LICS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dirty="0" smtClean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ca-ES" sz="3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ca-E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a-ES" sz="1800" dirty="0" smtClean="0">
                          <a:solidFill>
                            <a:schemeClr val="tx1"/>
                          </a:solidFill>
                        </a:rPr>
                        <a:t>   GUANTS</a:t>
                      </a:r>
                      <a:r>
                        <a:rPr lang="ca-ES" sz="1800" baseline="0" dirty="0" smtClean="0">
                          <a:solidFill>
                            <a:schemeClr val="tx1"/>
                          </a:solidFill>
                        </a:rPr>
                        <a:t>                      XERINGUES              JOGUINES</a:t>
                      </a:r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a-ES" sz="1800" dirty="0" smtClean="0">
                          <a:solidFill>
                            <a:schemeClr val="tx1"/>
                          </a:solidFill>
                        </a:rPr>
                        <a:t>  VERNÍS</a:t>
                      </a:r>
                      <a:r>
                        <a:rPr lang="ca-ES" sz="1800" baseline="0" dirty="0" smtClean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ca-ES" sz="1800" dirty="0" smtClean="0">
                          <a:solidFill>
                            <a:schemeClr val="tx1"/>
                          </a:solidFill>
                        </a:rPr>
                        <a:t>               CANYETES        CELO          PINTURA  </a:t>
                      </a:r>
                    </a:p>
                    <a:p>
                      <a:r>
                        <a:rPr lang="ca-ES" sz="1800" dirty="0" smtClean="0">
                          <a:solidFill>
                            <a:schemeClr val="tx1"/>
                          </a:solidFill>
                        </a:rPr>
                        <a:t>    I PEGA           </a:t>
                      </a:r>
                    </a:p>
                    <a:p>
                      <a:endParaRPr lang="ca-E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771">
                <a:tc>
                  <a:txBody>
                    <a:bodyPr/>
                    <a:lstStyle/>
                    <a:p>
                      <a:r>
                        <a:rPr lang="ca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irc_mi" descr="zumos-en-tetra-brik-1-litro-marca-juver-nacional-zumo-de-naranja-melocoton-pina-7465589z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832" y="1943371"/>
            <a:ext cx="9906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coca-cola-llauna-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734" y="2199186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rc_mi" descr="patatas-fritas-onduladas-sabor-jam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9956" y="2259874"/>
            <a:ext cx="1018902" cy="14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rc_mi" descr="http://4.bp.blogspot.com/-nbDrWcHEMgI/UpiykGGVjOI/AAAAAAAAAEg/IhlokXLMB0g/s1600/tap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1165" y="4389121"/>
            <a:ext cx="1201647" cy="117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l_fi" descr="Safates_porexpa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4373" y="4271554"/>
            <a:ext cx="1176610" cy="127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rc_mi" descr="http://www.menorcadist.com/imagenes/productos/895-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738" y="4193177"/>
            <a:ext cx="1183142" cy="142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n 6" descr="Resultat d'imatges de guants de latex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35" y="2299062"/>
            <a:ext cx="1695314" cy="164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tge 23" descr="Imatge relacionada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6353" y="2325187"/>
            <a:ext cx="1593670" cy="165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tge 24" descr="Resultat d'imatges de VERNÍS MANLEY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6985" y="4519748"/>
            <a:ext cx="1293792" cy="128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rc_mi" descr="http://www.regaloempresas.com/productosg/g/GV807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49840" y="2338251"/>
            <a:ext cx="1602740" cy="157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tge 26" descr="Resultat d'imatges de PAJITAS PARA BEBER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63767" y="4506685"/>
            <a:ext cx="1054107" cy="126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rc_mi" descr="http://www.coemmo.com/img/galeria/mitjana/prod6808050611364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66478" y="4506685"/>
            <a:ext cx="913991" cy="12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tge 28" descr="Resultat d'imatges de TEMPERA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89474" y="4506686"/>
            <a:ext cx="1040847" cy="115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MILLORAR L’HORT A TERRA I LES TAULES DE CULTIU</a:t>
            </a:r>
            <a:endParaRPr lang="ca-ES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ca-ES" sz="1800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ca-ES" sz="1800" b="1" u="sng" dirty="0" err="1" smtClean="0"/>
              <a:t>Rentabilitzar</a:t>
            </a:r>
            <a:r>
              <a:rPr lang="ca-ES" sz="1800" b="1" u="sng" dirty="0" smtClean="0"/>
              <a:t> les collites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a-ES" sz="1800" dirty="0" smtClean="0"/>
              <a:t>Fer una plantada de verdures i hortalisses  a la tardor i a la primavera, tant a l’hort com a les tres taules de      cultiu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a-ES" sz="1800" dirty="0" smtClean="0"/>
              <a:t>Augmentar el volum de terra</a:t>
            </a:r>
          </a:p>
          <a:p>
            <a:pPr marL="1028700" lvl="1">
              <a:buNone/>
            </a:pPr>
            <a:endParaRPr lang="ca-E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ca-ES" sz="1800" b="1" u="sng" dirty="0" smtClean="0"/>
              <a:t>Adaptar les taules de cultiu a les cadires de rodes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a-ES" sz="1800" dirty="0" smtClean="0"/>
              <a:t>Fer-les més accessibles posant unes alces a les potes???</a:t>
            </a:r>
          </a:p>
          <a:p>
            <a:endParaRPr lang="ca-ES" sz="1000" dirty="0"/>
          </a:p>
          <a:p>
            <a:endParaRPr lang="ca-ES" sz="1000" dirty="0" smtClean="0"/>
          </a:p>
        </p:txBody>
      </p:sp>
    </p:spTree>
    <p:extLst>
      <p:ext uri="{BB962C8B-B14F-4D97-AF65-F5344CB8AC3E}">
        <p14:creationId xmlns:p14="http://schemas.microsoft.com/office/powerpoint/2010/main" val="5654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MILLORAR LA QUALITAT DEL COMPOST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ca-ES" sz="1800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ca-ES" sz="1800" b="1" u="sng" dirty="0" smtClean="0"/>
              <a:t>Demanar </a:t>
            </a:r>
            <a:r>
              <a:rPr lang="ca-ES" sz="1800" b="1" u="sng" dirty="0"/>
              <a:t>la col·laboració a la comunitat </a:t>
            </a:r>
            <a:r>
              <a:rPr lang="ca-ES" sz="1800" b="1" u="sng" dirty="0" smtClean="0"/>
              <a:t>educativa</a:t>
            </a:r>
          </a:p>
          <a:p>
            <a:pPr marL="342900" indent="-342900"/>
            <a:endParaRPr lang="ca-ES" sz="1800" b="1" u="sng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/>
              <a:t> Aportar restes de matèria orgànica que l’escola no en genera</a:t>
            </a:r>
            <a:r>
              <a:rPr lang="ca-ES" sz="1800" dirty="0" smtClean="0"/>
              <a:t>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1er trimestre només professionals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a-ES" sz="1800" dirty="0" smtClean="0"/>
              <a:t>2n i 3er trimestre professionals i famílies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ca-ES" sz="1800" dirty="0"/>
          </a:p>
          <a:p>
            <a:pPr marL="342900" indent="-342900"/>
            <a:endParaRPr lang="ca-ES" sz="2400" dirty="0" smtClean="0">
              <a:solidFill>
                <a:srgbClr val="C00000"/>
              </a:solidFill>
            </a:endParaRPr>
          </a:p>
          <a:p>
            <a:pPr marL="342900" indent="-342900"/>
            <a:endParaRPr lang="ca-ES" sz="1800" dirty="0" smtClean="0"/>
          </a:p>
          <a:p>
            <a:pPr marL="342900" indent="-342900"/>
            <a:endParaRPr lang="ca-ES" sz="1800" dirty="0" smtClean="0"/>
          </a:p>
          <a:p>
            <a:pPr marL="342900" indent="-342900"/>
            <a:endParaRPr lang="ca-ES" sz="1800" dirty="0" smtClean="0"/>
          </a:p>
          <a:p>
            <a:pPr marL="342900" indent="-342900"/>
            <a:endParaRPr lang="ca-ES" sz="1800" dirty="0" smtClean="0"/>
          </a:p>
          <a:p>
            <a:pPr marL="342900" indent="-342900"/>
            <a:endParaRPr lang="ca-ES" sz="2400" dirty="0" smtClean="0">
              <a:solidFill>
                <a:srgbClr val="C00000"/>
              </a:solidFill>
            </a:endParaRPr>
          </a:p>
          <a:p>
            <a:pPr marL="342900" indent="-342900"/>
            <a:endParaRPr lang="ca-ES" sz="2400" dirty="0">
              <a:solidFill>
                <a:srgbClr val="C00000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ca-ES" sz="1800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544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QUÈ APORTAREM PER MILLORAR EL COMPOST?</a:t>
            </a:r>
            <a:r>
              <a:rPr lang="ca-ES" b="1" dirty="0" smtClean="0">
                <a:solidFill>
                  <a:srgbClr val="C00000"/>
                </a:solidFill>
              </a:rPr>
              <a:t/>
            </a:r>
            <a:br>
              <a:rPr lang="ca-ES" b="1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  <p:pic>
        <p:nvPicPr>
          <p:cNvPr id="4" name="Contenidor de contingut 3" descr="Imatge relacionada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0119" y="1510074"/>
            <a:ext cx="2753735" cy="162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tge 4" descr="Resultat d'imatges de TAPS DE SUR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7790" y="4079967"/>
            <a:ext cx="1320301" cy="111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Resultat d'imatges de MARRO DE CAFÈ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287" y="1845426"/>
            <a:ext cx="1475214" cy="10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tge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6804571" y="3831782"/>
            <a:ext cx="1764663" cy="1171561"/>
          </a:xfrm>
          <a:prstGeom prst="rect">
            <a:avLst/>
          </a:prstGeom>
          <a:noFill/>
        </p:spPr>
      </p:pic>
      <p:pic>
        <p:nvPicPr>
          <p:cNvPr id="8" name="Imatge 7" descr="Resultat d'imatges de CLOSQUES DE NOU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6607" y="1776944"/>
            <a:ext cx="1964497" cy="122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870364" y="3962401"/>
            <a:ext cx="1051100" cy="165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91491" y="3105835"/>
            <a:ext cx="89084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dirty="0" smtClean="0"/>
              <a:t>Restes de verdures crues                     Marro de cafè                       Closques de fruits secs</a:t>
            </a:r>
          </a:p>
          <a:p>
            <a:pPr marL="342900" indent="-342900"/>
            <a:endParaRPr lang="ca-ES" dirty="0" smtClean="0"/>
          </a:p>
          <a:p>
            <a:pPr marL="342900" indent="-342900"/>
            <a:endParaRPr lang="ca-ES" dirty="0" smtClean="0"/>
          </a:p>
          <a:p>
            <a:pPr marL="342900" indent="-342900"/>
            <a:endParaRPr lang="ca-ES" dirty="0" smtClean="0"/>
          </a:p>
          <a:p>
            <a:pPr marL="342900" indent="-342900"/>
            <a:endParaRPr lang="ca-ES" dirty="0" smtClean="0"/>
          </a:p>
          <a:p>
            <a:pPr marL="342900" indent="-342900"/>
            <a:endParaRPr lang="ca-ES" dirty="0" smtClean="0"/>
          </a:p>
          <a:p>
            <a:pPr marL="342900" indent="-342900"/>
            <a:endParaRPr lang="ca-ES" dirty="0" smtClean="0"/>
          </a:p>
          <a:p>
            <a:pPr marL="342900" indent="-342900"/>
            <a:endParaRPr lang="ca-ES" dirty="0" smtClean="0"/>
          </a:p>
          <a:p>
            <a:pPr marL="342900" indent="-342900"/>
            <a:endParaRPr lang="ca-ES" dirty="0" smtClean="0"/>
          </a:p>
          <a:p>
            <a:pPr marL="342900" indent="-342900"/>
            <a:endParaRPr lang="ca-ES" dirty="0" smtClean="0"/>
          </a:p>
          <a:p>
            <a:pPr marL="342900" indent="-342900"/>
            <a:r>
              <a:rPr lang="ca-ES" dirty="0" smtClean="0"/>
              <a:t>Restes d’infusions                                 Taps de suro                         Closques d’ou crues</a:t>
            </a:r>
          </a:p>
          <a:p>
            <a:pPr marL="342900" indent="-342900"/>
            <a:endParaRPr lang="ca-ES" dirty="0" smtClean="0"/>
          </a:p>
          <a:p>
            <a:pPr marL="342900" indent="-342900"/>
            <a:endParaRPr lang="ca-ES" dirty="0" smtClean="0"/>
          </a:p>
          <a:p>
            <a:pPr marL="342900" indent="-342900"/>
            <a:r>
              <a:rPr lang="ca-E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631</Words>
  <Application>Microsoft Office PowerPoint</Application>
  <PresentationFormat>Panorámica</PresentationFormat>
  <Paragraphs>189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Presentació</vt:lpstr>
      <vt:lpstr>Presentación de PowerPoint</vt:lpstr>
      <vt:lpstr>OBJECTIUS GENERALS CURS 2019-20</vt:lpstr>
      <vt:lpstr>REDUIR I MILLORAR LA GESTIÓ DE RESIDUS QUE ES GENEREN A L’ESCOLA</vt:lpstr>
      <vt:lpstr>REDUIR I MILLORAR LA GESTIÓ DE RESIDUS QUE ES GENEREN A L’ESCOLA</vt:lpstr>
      <vt:lpstr>QUÈ PODEM LLENÇAR AL CONTENIDOR DE PAPER I CARTRÓ?</vt:lpstr>
      <vt:lpstr>QUÈ PODEM LLENÇAR AL CONTENIDOR D’ENVASOS I PLÀSTIC?</vt:lpstr>
      <vt:lpstr>MILLORAR L’HORT A TERRA I LES TAULES DE CULTIU</vt:lpstr>
      <vt:lpstr>MILLORAR LA QUALITAT DEL COMPOST </vt:lpstr>
      <vt:lpstr>QUÈ APORTAREM PER MILLORAR EL COMPOST? </vt:lpstr>
      <vt:lpstr>MANTENIR LES ZONES ENJARDINADES DE L’ESCOLA</vt:lpstr>
      <vt:lpstr>RECOLLIR LES AIGÜES PLUVIALS</vt:lpstr>
      <vt:lpstr>AUGMENTAR LA DIFUSIÓ DE LES ACTIVITATS D’E+S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Angels Vila Olivé</dc:creator>
  <cp:lastModifiedBy>Angels Vila Olivé</cp:lastModifiedBy>
  <cp:revision>40</cp:revision>
  <cp:lastPrinted>2019-10-09T11:32:05Z</cp:lastPrinted>
  <dcterms:created xsi:type="dcterms:W3CDTF">2019-09-25T06:25:23Z</dcterms:created>
  <dcterms:modified xsi:type="dcterms:W3CDTF">2019-10-22T07:21:12Z</dcterms:modified>
</cp:coreProperties>
</file>